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375889"/>
              <a:satOff val="-9195"/>
              <a:lumOff val="-14901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hueOff val="708446"/>
              <a:satOff val="-4821"/>
              <a:lumOff val="-14251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-113918"/>
              <a:satOff val="19024"/>
              <a:lumOff val="19749"/>
              <a:alpha val="35000"/>
            </a:scheme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6"/>
              <a:satOff val="13972"/>
              <a:lumOff val="-24493"/>
            </a:schemeClr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4"/>
              <a:satOff val="6343"/>
              <a:lumOff val="-13963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hape 13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508000" y="6591300"/>
            <a:ext cx="1199945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" name="Shape 14"/>
          <p:cNvSpPr/>
          <p:nvPr/>
        </p:nvSpPr>
        <p:spPr>
          <a:xfrm>
            <a:off x="508000" y="4089400"/>
            <a:ext cx="12000019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" name="Shape 15"/>
          <p:cNvSpPr/>
          <p:nvPr/>
        </p:nvSpPr>
        <p:spPr>
          <a:xfrm flipV="1">
            <a:off x="7994302" y="45262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" name="Shape 16"/>
          <p:cNvSpPr/>
          <p:nvPr>
            <p:ph type="body" sz="quarter" idx="13"/>
          </p:nvPr>
        </p:nvSpPr>
        <p:spPr>
          <a:xfrm>
            <a:off x="508000" y="3505200"/>
            <a:ext cx="7200900" cy="50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2400"/>
            </a:lvl1pPr>
          </a:lstStyle>
          <a:p>
            <a:pPr/>
            <a:r>
              <a:t>Lorem Ipsum Dolor</a:t>
            </a:r>
          </a:p>
        </p:txBody>
      </p:sp>
      <p:sp>
        <p:nvSpPr>
          <p:cNvPr id="17" name="Shape 17"/>
          <p:cNvSpPr/>
          <p:nvPr>
            <p:ph type="title"/>
          </p:nvPr>
        </p:nvSpPr>
        <p:spPr>
          <a:xfrm>
            <a:off x="508000" y="414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18" name="Shape 18"/>
          <p:cNvSpPr/>
          <p:nvPr>
            <p:ph type="body" sz="quarter" idx="1"/>
          </p:nvPr>
        </p:nvSpPr>
        <p:spPr>
          <a:xfrm>
            <a:off x="8280400" y="414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hape 1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body" sz="quarter" idx="13"/>
          </p:nvPr>
        </p:nvSpPr>
        <p:spPr>
          <a:xfrm>
            <a:off x="533400" y="5969000"/>
            <a:ext cx="11938000" cy="609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200"/>
              </a:spcBef>
              <a:buClrTx/>
              <a:buSzTx/>
              <a:buFontTx/>
              <a:buNone/>
              <a:defRPr i="1" sz="30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08" name="Shape 108"/>
          <p:cNvSpPr/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09" name="Shape 10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7" name="Shape 11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 flipV="1">
            <a:off x="7994302" y="70535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" name="Shape 27"/>
          <p:cNvSpPr/>
          <p:nvPr/>
        </p:nvSpPr>
        <p:spPr>
          <a:xfrm>
            <a:off x="508000" y="9131300"/>
            <a:ext cx="1199945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" name="Shape 28"/>
          <p:cNvSpPr/>
          <p:nvPr/>
        </p:nvSpPr>
        <p:spPr>
          <a:xfrm>
            <a:off x="508000" y="6629400"/>
            <a:ext cx="12000019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" name="Shape 29"/>
          <p:cNvSpPr/>
          <p:nvPr/>
        </p:nvSpPr>
        <p:spPr>
          <a:xfrm flipV="1">
            <a:off x="7994302" y="70535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0" name="Shape 30"/>
          <p:cNvSpPr/>
          <p:nvPr>
            <p:ph type="body" sz="quarter" idx="13"/>
          </p:nvPr>
        </p:nvSpPr>
        <p:spPr>
          <a:xfrm>
            <a:off x="508000" y="6096000"/>
            <a:ext cx="7200900" cy="50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2400"/>
            </a:lvl1pPr>
          </a:lstStyle>
          <a:p>
            <a:pPr/>
            <a:r>
              <a:t>Lorem Ipsum Dolor</a:t>
            </a:r>
          </a:p>
        </p:txBody>
      </p:sp>
      <p:sp>
        <p:nvSpPr>
          <p:cNvPr id="31" name="Shape 31"/>
          <p:cNvSpPr/>
          <p:nvPr>
            <p:ph type="pic" idx="14"/>
          </p:nvPr>
        </p:nvSpPr>
        <p:spPr>
          <a:xfrm>
            <a:off x="596900" y="633461"/>
            <a:ext cx="11811000" cy="52070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2" name="Shape 32"/>
          <p:cNvSpPr/>
          <p:nvPr>
            <p:ph type="title"/>
          </p:nvPr>
        </p:nvSpPr>
        <p:spPr>
          <a:xfrm>
            <a:off x="508000" y="668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33" name="Shape 33"/>
          <p:cNvSpPr/>
          <p:nvPr>
            <p:ph type="body" sz="quarter" idx="1"/>
          </p:nvPr>
        </p:nvSpPr>
        <p:spPr>
          <a:xfrm>
            <a:off x="8280400" y="668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hape 3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title"/>
          </p:nvPr>
        </p:nvSpPr>
        <p:spPr>
          <a:xfrm>
            <a:off x="508000" y="3670300"/>
            <a:ext cx="11988800" cy="2413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2" name="Shape 4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508000" y="4876800"/>
            <a:ext cx="567637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0" name="Shape 50"/>
          <p:cNvSpPr/>
          <p:nvPr/>
        </p:nvSpPr>
        <p:spPr>
          <a:xfrm>
            <a:off x="508000" y="2768600"/>
            <a:ext cx="5676316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1" name="Shape 51"/>
          <p:cNvSpPr/>
          <p:nvPr>
            <p:ph type="body" sz="quarter" idx="13"/>
          </p:nvPr>
        </p:nvSpPr>
        <p:spPr>
          <a:xfrm>
            <a:off x="508000" y="2171700"/>
            <a:ext cx="5676900" cy="508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2400"/>
            </a:lvl1pPr>
          </a:lstStyle>
          <a:p>
            <a:pPr/>
            <a:r>
              <a:t>Lorem Ipsum Dolor</a:t>
            </a:r>
          </a:p>
        </p:txBody>
      </p:sp>
      <p:sp>
        <p:nvSpPr>
          <p:cNvPr id="52" name="Shape 52"/>
          <p:cNvSpPr/>
          <p:nvPr>
            <p:ph type="pic" sz="half" idx="14"/>
          </p:nvPr>
        </p:nvSpPr>
        <p:spPr>
          <a:xfrm>
            <a:off x="6818219" y="647699"/>
            <a:ext cx="5588001" cy="83312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3" name="Shape 53"/>
          <p:cNvSpPr/>
          <p:nvPr>
            <p:ph type="title"/>
          </p:nvPr>
        </p:nvSpPr>
        <p:spPr>
          <a:xfrm>
            <a:off x="508000" y="2806700"/>
            <a:ext cx="5676900" cy="2032000"/>
          </a:xfrm>
          <a:prstGeom prst="rect">
            <a:avLst/>
          </a:prstGeom>
        </p:spPr>
        <p:txBody>
          <a:bodyPr/>
          <a:lstStyle>
            <a:lvl1pPr algn="l">
              <a:defRPr sz="56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Shape 54"/>
          <p:cNvSpPr/>
          <p:nvPr>
            <p:ph type="body" sz="quarter" idx="1"/>
          </p:nvPr>
        </p:nvSpPr>
        <p:spPr>
          <a:xfrm>
            <a:off x="508000" y="5029200"/>
            <a:ext cx="5676900" cy="4013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Shape 6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1" name="Shape 7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hape 7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type="pic" sz="half" idx="13"/>
          </p:nvPr>
        </p:nvSpPr>
        <p:spPr>
          <a:xfrm>
            <a:off x="6819900" y="2654300"/>
            <a:ext cx="5588000" cy="6350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0" name="Shape 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1" name="Shape 81"/>
          <p:cNvSpPr/>
          <p:nvPr>
            <p:ph type="body" sz="half" idx="1"/>
          </p:nvPr>
        </p:nvSpPr>
        <p:spPr>
          <a:xfrm>
            <a:off x="508000" y="2730500"/>
            <a:ext cx="5816600" cy="63500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1800"/>
              </a:spcBef>
              <a:buSzPct val="65000"/>
              <a:defRPr sz="3000"/>
            </a:lvl1pPr>
            <a:lvl2pPr marL="787400" indent="-393700">
              <a:spcBef>
                <a:spcPts val="1800"/>
              </a:spcBef>
              <a:buSzPct val="65000"/>
              <a:defRPr sz="3000"/>
            </a:lvl2pPr>
            <a:lvl3pPr marL="1181100" indent="-393700">
              <a:spcBef>
                <a:spcPts val="1800"/>
              </a:spcBef>
              <a:buSzPct val="65000"/>
              <a:defRPr sz="3000"/>
            </a:lvl3pPr>
            <a:lvl4pPr marL="1574800" indent="-393700">
              <a:spcBef>
                <a:spcPts val="1800"/>
              </a:spcBef>
              <a:buSzPct val="65000"/>
              <a:defRPr sz="3000"/>
            </a:lvl4pPr>
            <a:lvl5pPr marL="1968500" indent="-393700">
              <a:spcBef>
                <a:spcPts val="1800"/>
              </a:spcBef>
              <a:buSzPct val="65000"/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hape 8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type="body" idx="1"/>
          </p:nvPr>
        </p:nvSpPr>
        <p:spPr>
          <a:xfrm>
            <a:off x="508000" y="1270000"/>
            <a:ext cx="11988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hape 9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type="pic" sz="quarter" idx="13"/>
          </p:nvPr>
        </p:nvSpPr>
        <p:spPr>
          <a:xfrm>
            <a:off x="6856319" y="4772799"/>
            <a:ext cx="5499101" cy="4229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8" name="Shape 98"/>
          <p:cNvSpPr/>
          <p:nvPr>
            <p:ph type="pic" sz="quarter" idx="14"/>
          </p:nvPr>
        </p:nvSpPr>
        <p:spPr>
          <a:xfrm>
            <a:off x="6860562" y="609600"/>
            <a:ext cx="5499101" cy="3530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9" name="Shape 99"/>
          <p:cNvSpPr/>
          <p:nvPr>
            <p:ph type="pic" sz="half" idx="15"/>
          </p:nvPr>
        </p:nvSpPr>
        <p:spPr>
          <a:xfrm>
            <a:off x="557119" y="609599"/>
            <a:ext cx="5588001" cy="83947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0" name="Shape 10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508000" y="21717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Shape 3"/>
          <p:cNvSpPr/>
          <p:nvPr/>
        </p:nvSpPr>
        <p:spPr>
          <a:xfrm>
            <a:off x="508000" y="6350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" name="Shape 4"/>
          <p:cNvSpPr/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Shape 5"/>
          <p:cNvSpPr/>
          <p:nvPr>
            <p:ph type="body" idx="1"/>
          </p:nvPr>
        </p:nvSpPr>
        <p:spPr>
          <a:xfrm>
            <a:off x="508000" y="2628900"/>
            <a:ext cx="11988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/>
          <p:nvPr>
            <p:ph type="sldNum" sz="quarter" idx="2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4C494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1pPr>
      <a:lvl2pPr marL="0" marR="0" indent="2286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2pPr>
      <a:lvl3pPr marL="0" marR="0" indent="4572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3pPr>
      <a:lvl4pPr marL="0" marR="0" indent="6858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4pPr>
      <a:lvl5pPr marL="0" marR="0" indent="9144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5pPr>
      <a:lvl6pPr marL="0" marR="0" indent="11430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6pPr>
      <a:lvl7pPr marL="0" marR="0" indent="13716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7pPr>
      <a:lvl8pPr marL="0" marR="0" indent="16002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8pPr>
      <a:lvl9pPr marL="0" marR="0" indent="18288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1pPr>
      <a:lvl2pPr marL="9398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2pPr>
      <a:lvl3pPr marL="14097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3pPr>
      <a:lvl4pPr marL="18796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4pPr>
      <a:lvl5pPr marL="23495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5pPr>
      <a:lvl6pPr marL="28194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6pPr>
      <a:lvl7pPr marL="32893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7pPr>
      <a:lvl8pPr marL="37592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8pPr>
      <a:lvl9pPr marL="42291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52663" y="-2416"/>
            <a:ext cx="14778184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</a:t>
            </a:r>
          </a:p>
        </p:txBody>
      </p:sp>
      <p:sp>
        <p:nvSpPr>
          <p:cNvPr id="135" name="Shape 135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FFFDF6"/>
                </a:solidFill>
              </a:rPr>
              <a:t>Building</a:t>
            </a:r>
            <a:r>
              <a:t> </a:t>
            </a:r>
            <a:r>
              <a:rPr>
                <a:solidFill>
                  <a:srgbClr val="FFFAF3"/>
                </a:solidFill>
              </a:rPr>
              <a:t>with the right mindset</a:t>
            </a:r>
          </a:p>
        </p:txBody>
      </p:sp>
      <p:sp>
        <p:nvSpPr>
          <p:cNvPr id="136" name="Shape 136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By Iyanu Adelekan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Becoming a builder is hard</a:t>
            </a:r>
          </a:p>
        </p:txBody>
      </p:sp>
      <p:sp>
        <p:nvSpPr>
          <p:cNvPr id="156" name="Shape 15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 need to be dedicated.</a:t>
            </a:r>
          </a:p>
          <a:p>
            <a:pPr/>
            <a:r>
              <a:t>You need to know a lot of technical stuff.</a:t>
            </a:r>
          </a:p>
          <a:p>
            <a:pPr/>
            <a:r>
              <a:t>You need to be passionate about building.</a:t>
            </a:r>
          </a:p>
          <a:p>
            <a:pPr/>
            <a:r>
              <a:t>You need to identify the kind of problems you want to solve.</a:t>
            </a:r>
          </a:p>
          <a:p>
            <a:pPr/>
            <a:r>
              <a:t>You need to be extremely good add solving those problems.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most important thing you’ll need to become a builder is…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sz="1200">
                <a:latin typeface="Apple Color Emoji"/>
                <a:ea typeface="Apple Color Emoji"/>
                <a:cs typeface="Apple Color Emoji"/>
                <a:sym typeface="Apple Color Emoji"/>
              </a:rPr>
              <a:t>🔥🔥🔥🔥🔑🚀🚀🔑🚀🚀</a:t>
            </a:r>
            <a:r>
              <a:t>the right mindset</a:t>
            </a:r>
            <a:r>
              <a:rPr sz="1200">
                <a:latin typeface="Apple Color Emoji"/>
                <a:ea typeface="Apple Color Emoji"/>
                <a:cs typeface="Apple Color Emoji"/>
                <a:sym typeface="Apple Color Emoji"/>
              </a:rPr>
              <a:t>🔥🔥🔑🚀🚀🔥🔥🔥🔥🔥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 can build all things.</a:t>
            </a:r>
          </a:p>
          <a:p>
            <a:pPr/>
            <a:r>
              <a:t>No problem is to difficult for you to solve.</a:t>
            </a:r>
          </a:p>
          <a:p>
            <a:pPr/>
            <a:r>
              <a:t>There’s nothing you can’t learn to build.</a:t>
            </a:r>
          </a:p>
          <a:p>
            <a:pPr/>
            <a:r>
              <a:t>There’s no one you can’t build better than.</a:t>
            </a:r>
          </a:p>
          <a:p>
            <a:pPr/>
            <a:r>
              <a:t>You are the most creative person that you know.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 examples of great builders are: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07491"/>
            <a:ext cx="13004800" cy="87386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25600"/>
            <a:ext cx="13004800" cy="650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101" y="483589"/>
            <a:ext cx="11048598" cy="87864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860222"/>
            <a:ext cx="13004800" cy="60331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90440"/>
            <a:ext cx="13004800" cy="9172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 you want to be a builder?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41866"/>
            <a:ext cx="13004800" cy="86698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All had top notch mindsets.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–Steve Maraboli</a:t>
            </a:r>
          </a:p>
        </p:txBody>
      </p:sp>
      <p:sp>
        <p:nvSpPr>
          <p:cNvPr id="181" name="Shape 181"/>
          <p:cNvSpPr/>
          <p:nvPr>
            <p:ph type="body" idx="14"/>
          </p:nvPr>
        </p:nvSpPr>
        <p:spPr>
          <a:xfrm>
            <a:off x="1270000" y="3949700"/>
            <a:ext cx="10464800" cy="1320801"/>
          </a:xfrm>
          <a:prstGeom prst="rect">
            <a:avLst/>
          </a:prstGeom>
        </p:spPr>
        <p:txBody>
          <a:bodyPr/>
          <a:lstStyle/>
          <a:p>
            <a:pPr/>
            <a:r>
              <a:t>“Once your mindset changes, everything on the outside will change along with it.”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Always remember</a:t>
            </a:r>
          </a:p>
        </p:txBody>
      </p:sp>
      <p:sp>
        <p:nvSpPr>
          <p:cNvPr id="184" name="Shape 18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There is nothing you can’t build.</a:t>
            </a:r>
          </a:p>
          <a:p>
            <a:pPr/>
            <a:r>
              <a:t>There’s no height you can’t get to.</a:t>
            </a:r>
          </a:p>
          <a:p>
            <a:pPr/>
            <a:r>
              <a:t>This is just the beginning.</a:t>
            </a:r>
          </a:p>
          <a:p>
            <a:pPr/>
            <a:r>
              <a:t>You are world class!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Happy building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That’s great.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spcBef>
                <a:spcPts val="1400"/>
              </a:spcBef>
              <a:defRPr sz="6440"/>
            </a:lvl1pPr>
          </a:lstStyle>
          <a:p>
            <a:pPr/>
            <a:r>
              <a:t>But before you start bashing that keyboard to build the next Facebook…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have a little talk.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Who do you think a builder is?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Characteristics of a builder</a:t>
            </a:r>
          </a:p>
        </p:txBody>
      </p:sp>
      <p:sp>
        <p:nvSpPr>
          <p:cNvPr id="149" name="Shape 14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builder is a problem solver.</a:t>
            </a:r>
          </a:p>
          <a:p>
            <a:pPr/>
            <a:r>
              <a:t>A builder is always on the prowl for great projects to work on.</a:t>
            </a:r>
          </a:p>
          <a:p>
            <a:pPr/>
            <a:r>
              <a:t>A builder is that person you go to when you want to develop your idea but you have no idea how.</a:t>
            </a:r>
          </a:p>
          <a:p>
            <a:pPr/>
            <a:r>
              <a:t>A builder laughs in the face of difficult problems.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builder can be found in the wild looking like…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47" y="7761"/>
            <a:ext cx="12984106" cy="97380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414141"/>
      </a:dk1>
      <a:lt1>
        <a:srgbClr val="004141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33948" dir="270000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33948" dir="270000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